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8" r:id="rId12"/>
    <p:sldId id="275" r:id="rId13"/>
    <p:sldId id="276" r:id="rId14"/>
    <p:sldId id="290" r:id="rId15"/>
    <p:sldId id="271" r:id="rId16"/>
    <p:sldId id="270" r:id="rId17"/>
    <p:sldId id="273" r:id="rId18"/>
    <p:sldId id="272" r:id="rId19"/>
    <p:sldId id="274" r:id="rId20"/>
  </p:sldIdLst>
  <p:sldSz cx="9144000" cy="6858000" type="screen4x3"/>
  <p:notesSz cx="6789738" cy="99218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33CC"/>
    <a:srgbClr val="0066FF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192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9.wmf"/><Relationship Id="rId1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498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B70B81-912B-42EC-95DC-52DE0BE3939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 altLang="zh-TW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1E0DE877-7FCE-4C2E-B9A6-C082F18026C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8DAAB-E933-4471-892D-31FE8C780C2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A3B2E-B50F-46A7-8A1D-A9721F76469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986A6-DF67-4D37-B076-2F7900A2320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F187B-B011-4A2D-954D-D7CBFEA3F91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9E3F5-86B3-459D-999D-E767288563A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30F60-285E-4E53-90D5-6B222185F2C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4254D-20AE-4993-B239-93CDA687C4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ED04B-512A-40E6-916B-231545A0553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9D768-E6EA-4166-84A6-7A4E7B141EA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D3A1-05A2-4BC1-81AF-136FF072F71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26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3075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Rectangle 1028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AutoShape 1029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080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kumimoji="0" sz="1400" b="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81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kumimoji="0" sz="1400" b="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82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kumimoji="0" sz="2600">
                <a:solidFill>
                  <a:schemeClr val="bg1"/>
                </a:solidFill>
                <a:latin typeface="+mn-lt"/>
              </a:defRPr>
            </a:lvl1pPr>
          </a:lstStyle>
          <a:p>
            <a:fld id="{A183C718-C01A-4095-87D2-25457D3BB40E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3083" name="Group 1035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3084" name="AutoShape 1036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AutoShape 1037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5400"/>
              <a:t>Continuous-Time Fourier Transform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89400" cy="1822450"/>
          </a:xfrm>
        </p:spPr>
        <p:txBody>
          <a:bodyPr/>
          <a:lstStyle/>
          <a:p>
            <a:r>
              <a:rPr lang="zh-TW" altLang="en-US" sz="4000">
                <a:ea typeface="標楷體" pitchFamily="65" charset="-120"/>
              </a:rPr>
              <a:t>主講者：虞台文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990600" y="2362200"/>
          <a:ext cx="6019800" cy="1041400"/>
        </p:xfrm>
        <a:graphic>
          <a:graphicData uri="http://schemas.openxmlformats.org/presentationml/2006/ole">
            <p:oleObj spid="_x0000_s17412" name="Equation" r:id="rId3" imgW="2273040" imgH="393480" progId="Equation.3">
              <p:embed/>
            </p:oleObj>
          </a:graphicData>
        </a:graphic>
      </p:graphicFrame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Fourier Integral</a:t>
            </a:r>
          </a:p>
        </p:txBody>
      </p:sp>
      <p:sp>
        <p:nvSpPr>
          <p:cNvPr id="17425" name="AutoShape 17"/>
          <p:cNvSpPr>
            <a:spLocks/>
          </p:cNvSpPr>
          <p:nvPr/>
        </p:nvSpPr>
        <p:spPr bwMode="auto">
          <a:xfrm rot="5400000" flipV="1">
            <a:off x="4495800" y="2133600"/>
            <a:ext cx="152400" cy="27432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altLang="zh-TW" b="0" i="1"/>
          </a:p>
          <a:p>
            <a:pPr algn="ctr"/>
            <a:endParaRPr lang="en-US" altLang="zh-TW" b="0" i="1"/>
          </a:p>
          <a:p>
            <a:pPr algn="ctr"/>
            <a:r>
              <a:rPr lang="en-US" altLang="zh-TW" b="0" i="1"/>
              <a:t>F</a:t>
            </a:r>
            <a:r>
              <a:rPr lang="en-US" altLang="zh-TW" b="0"/>
              <a:t>(</a:t>
            </a:r>
            <a:r>
              <a:rPr lang="en-US" altLang="zh-TW" b="0" i="1"/>
              <a:t>j</a:t>
            </a:r>
            <a:r>
              <a:rPr lang="en-US" altLang="zh-TW" b="0">
                <a:sym typeface="Symbol" pitchFamily="18" charset="2"/>
              </a:rPr>
              <a:t>)</a:t>
            </a:r>
            <a:endParaRPr lang="en-US" altLang="zh-TW" b="0"/>
          </a:p>
        </p:txBody>
      </p:sp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990600" y="5486400"/>
          <a:ext cx="3798888" cy="874713"/>
        </p:xfrm>
        <a:graphic>
          <a:graphicData uri="http://schemas.openxmlformats.org/presentationml/2006/ole">
            <p:oleObj spid="_x0000_s17426" name="Equation" r:id="rId4" imgW="1434960" imgH="330120" progId="Equation.3">
              <p:embed/>
            </p:oleObj>
          </a:graphicData>
        </a:graphic>
      </p:graphicFrame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1303338" y="4259263"/>
          <a:ext cx="4335462" cy="1042987"/>
        </p:xfrm>
        <a:graphic>
          <a:graphicData uri="http://schemas.openxmlformats.org/presentationml/2006/ole">
            <p:oleObj spid="_x0000_s17427" name="Equation" r:id="rId5" imgW="1638000" imgH="393480" progId="Equation.3">
              <p:embed/>
            </p:oleObj>
          </a:graphicData>
        </a:graphic>
      </p:graphicFrame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6019800" y="4416425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000" b="0"/>
              <a:t>Synthesis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6035675" y="5410200"/>
            <a:ext cx="1963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000" b="0"/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5" grpId="0" animBg="1" autoUpdateAnimBg="0"/>
      <p:bldP spid="17429" grpId="0" autoUpdateAnimBg="0"/>
      <p:bldP spid="1743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Fourier Series vs. Fourier Integral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286000" y="2362200"/>
          <a:ext cx="2316163" cy="912813"/>
        </p:xfrm>
        <a:graphic>
          <a:graphicData uri="http://schemas.openxmlformats.org/presentationml/2006/ole">
            <p:oleObj spid="_x0000_s16387" name="Equation" r:id="rId3" imgW="1091880" imgH="431640" progId="Equation.3">
              <p:embed/>
            </p:oleObj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8975" y="2209800"/>
            <a:ext cx="1231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/>
              <a:t>Fourier</a:t>
            </a:r>
          </a:p>
          <a:p>
            <a:r>
              <a:rPr lang="en-US" altLang="zh-TW" sz="2800" b="0"/>
              <a:t>Series: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85800" y="4572000"/>
            <a:ext cx="1387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/>
              <a:t>Fourier</a:t>
            </a:r>
          </a:p>
          <a:p>
            <a:r>
              <a:rPr lang="en-US" altLang="zh-TW" sz="2800" b="0"/>
              <a:t>Integral:</a:t>
            </a:r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2286000" y="3429000"/>
          <a:ext cx="3325813" cy="857250"/>
        </p:xfrm>
        <a:graphic>
          <a:graphicData uri="http://schemas.openxmlformats.org/presentationml/2006/ole">
            <p:oleObj spid="_x0000_s16396" name="Equation" r:id="rId4" imgW="1523880" imgH="393480" progId="Equation.3">
              <p:embed/>
            </p:oleObj>
          </a:graphicData>
        </a:graphic>
      </p:graphicFrame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286000" y="5830888"/>
          <a:ext cx="3048000" cy="701675"/>
        </p:xfrm>
        <a:graphic>
          <a:graphicData uri="http://schemas.openxmlformats.org/presentationml/2006/ole">
            <p:oleObj spid="_x0000_s16397" name="Equation" r:id="rId5" imgW="1434960" imgH="330120" progId="Equation.3">
              <p:embed/>
            </p:oleObj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2286000" y="4724400"/>
          <a:ext cx="3478213" cy="838200"/>
        </p:xfrm>
        <a:graphic>
          <a:graphicData uri="http://schemas.openxmlformats.org/presentationml/2006/ole">
            <p:oleObj spid="_x0000_s16398" name="Equation" r:id="rId6" imgW="1638000" imgH="393480" progId="Equation.3">
              <p:embed/>
            </p:oleObj>
          </a:graphicData>
        </a:graphic>
      </p:graphicFrame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943600" y="2438400"/>
            <a:ext cx="2790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solidFill>
                  <a:srgbClr val="0033CC"/>
                </a:solidFill>
              </a:rPr>
              <a:t>Period Function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943600" y="3505200"/>
            <a:ext cx="2860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solidFill>
                  <a:srgbClr val="0033CC"/>
                </a:solidFill>
              </a:rPr>
              <a:t>Discrete Spectra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6302375" y="4572000"/>
            <a:ext cx="2079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200" b="0">
                <a:solidFill>
                  <a:srgbClr val="0033CC"/>
                </a:solidFill>
              </a:rPr>
              <a:t>Non-Period</a:t>
            </a:r>
          </a:p>
          <a:p>
            <a:pPr algn="ctr"/>
            <a:r>
              <a:rPr lang="en-US" altLang="zh-TW" sz="3200" b="0">
                <a:solidFill>
                  <a:srgbClr val="0033CC"/>
                </a:solidFill>
              </a:rPr>
              <a:t>Function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562600" y="5867400"/>
            <a:ext cx="3379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solidFill>
                  <a:srgbClr val="0033CC"/>
                </a:solidFill>
              </a:rPr>
              <a:t>Continuous Spectra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utoUpdateAnimBg="0"/>
      <p:bldP spid="16393" grpId="0" autoUpdateAnimBg="0"/>
      <p:bldP spid="16399" grpId="0" autoUpdateAnimBg="0"/>
      <p:bldP spid="16400" grpId="0" autoUpdateAnimBg="0"/>
      <p:bldP spid="16401" grpId="0" autoUpdateAnimBg="0"/>
      <p:bldP spid="1640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Continuous-Time Fourier Transform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89400" cy="1822450"/>
          </a:xfrm>
          <a:noFill/>
          <a:ln/>
        </p:spPr>
        <p:txBody>
          <a:bodyPr/>
          <a:lstStyle/>
          <a:p>
            <a:r>
              <a:rPr lang="en-US" altLang="zh-TW" sz="3600">
                <a:ea typeface="標楷體" pitchFamily="65" charset="-120"/>
              </a:rPr>
              <a:t>Fourier Transform</a:t>
            </a: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/>
              <a:t>Fourier Transform Pair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306513" y="5373688"/>
          <a:ext cx="3798887" cy="874712"/>
        </p:xfrm>
        <a:graphic>
          <a:graphicData uri="http://schemas.openxmlformats.org/presentationml/2006/ole">
            <p:oleObj spid="_x0000_s25604" name="Equation" r:id="rId3" imgW="1434960" imgH="33012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303338" y="3148013"/>
          <a:ext cx="4335462" cy="1042987"/>
        </p:xfrm>
        <a:graphic>
          <a:graphicData uri="http://schemas.openxmlformats.org/presentationml/2006/ole">
            <p:oleObj spid="_x0000_s25605" name="Equation" r:id="rId4" imgW="1638000" imgH="393480" progId="Equation.3">
              <p:embed/>
            </p:oleObj>
          </a:graphicData>
        </a:graphic>
      </p:graphicFrame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019800" y="3305175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000" b="0"/>
              <a:t>Synthesis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096000" y="5373688"/>
            <a:ext cx="1963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000" b="0"/>
              <a:t>Analysis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825500" y="4789488"/>
            <a:ext cx="292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>
                <a:solidFill>
                  <a:srgbClr val="FF0000"/>
                </a:solidFill>
              </a:rPr>
              <a:t>Fourier Transform: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838200" y="2387600"/>
            <a:ext cx="4056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>
                <a:solidFill>
                  <a:srgbClr val="FF0000"/>
                </a:solidFill>
              </a:rPr>
              <a:t>Inverse Fourier Transform: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utoUpdateAnimBg="0"/>
      <p:bldP spid="25607" grpId="0" autoUpdateAnimBg="0"/>
      <p:bldP spid="25608" grpId="0" autoUpdateAnimBg="0"/>
      <p:bldP spid="2560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Existence of the Fourier Transform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124200" y="4876800"/>
          <a:ext cx="3429000" cy="1158875"/>
        </p:xfrm>
        <a:graphic>
          <a:graphicData uri="http://schemas.openxmlformats.org/presentationml/2006/ole">
            <p:oleObj spid="_x0000_s39940" name="Equation" r:id="rId3" imgW="977760" imgH="330120" progId="Equation.3">
              <p:embed/>
            </p:oleObj>
          </a:graphicData>
        </a:graphic>
      </p:graphicFrame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14400" y="2492375"/>
            <a:ext cx="4489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000" b="0"/>
              <a:t>Sufficient Condition: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524000" y="3505200"/>
            <a:ext cx="6650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000" b="0" i="1">
                <a:solidFill>
                  <a:srgbClr val="0033CC"/>
                </a:solidFill>
              </a:rPr>
              <a:t>f</a:t>
            </a:r>
            <a:r>
              <a:rPr lang="en-US" altLang="zh-TW" sz="4000" b="0">
                <a:solidFill>
                  <a:srgbClr val="0033CC"/>
                </a:solidFill>
              </a:rPr>
              <a:t>(</a:t>
            </a:r>
            <a:r>
              <a:rPr lang="en-US" altLang="zh-TW" sz="4000" b="0" i="1">
                <a:solidFill>
                  <a:srgbClr val="0033CC"/>
                </a:solidFill>
              </a:rPr>
              <a:t>t</a:t>
            </a:r>
            <a:r>
              <a:rPr lang="en-US" altLang="zh-TW" sz="4000" b="0">
                <a:solidFill>
                  <a:srgbClr val="0033CC"/>
                </a:solidFill>
              </a:rPr>
              <a:t>) is absolutely integrable, i.e.,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utoUpdateAnimBg="0"/>
      <p:bldP spid="3994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4" name="Object 0"/>
          <p:cNvGraphicFramePr>
            <a:graphicFrameLocks noChangeAspect="1"/>
          </p:cNvGraphicFramePr>
          <p:nvPr/>
        </p:nvGraphicFramePr>
        <p:xfrm>
          <a:off x="990600" y="2514600"/>
          <a:ext cx="3798888" cy="874713"/>
        </p:xfrm>
        <a:graphic>
          <a:graphicData uri="http://schemas.openxmlformats.org/presentationml/2006/ole">
            <p:oleObj spid="_x0000_s82944" name="Equation" r:id="rId3" imgW="1434960" imgH="330120" progId="Equation.3">
              <p:embed/>
            </p:oleObj>
          </a:graphicData>
        </a:graphic>
      </p:graphicFrame>
      <p:sp>
        <p:nvSpPr>
          <p:cNvPr id="19481" name="Rectangle 2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Continuous Spectra</a:t>
            </a:r>
          </a:p>
        </p:txBody>
      </p:sp>
      <p:graphicFrame>
        <p:nvGraphicFramePr>
          <p:cNvPr id="82945" name="Object 1"/>
          <p:cNvGraphicFramePr>
            <a:graphicFrameLocks noChangeAspect="1"/>
          </p:cNvGraphicFramePr>
          <p:nvPr/>
        </p:nvGraphicFramePr>
        <p:xfrm>
          <a:off x="914400" y="4038600"/>
          <a:ext cx="4403725" cy="571500"/>
        </p:xfrm>
        <a:graphic>
          <a:graphicData uri="http://schemas.openxmlformats.org/presentationml/2006/ole">
            <p:oleObj spid="_x0000_s82945" name="Equation" r:id="rId4" imgW="1663560" imgH="215640" progId="Equation.3">
              <p:embed/>
            </p:oleObj>
          </a:graphicData>
        </a:graphic>
      </p:graphicFrame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1787525" y="4800600"/>
          <a:ext cx="4044950" cy="969963"/>
        </p:xfrm>
        <a:graphic>
          <a:graphicData uri="http://schemas.openxmlformats.org/presentationml/2006/ole">
            <p:oleObj spid="_x0000_s82946" name="Equation" r:id="rId5" imgW="952200" imgH="228600" progId="Equation.3">
              <p:embed/>
            </p:oleObj>
          </a:graphicData>
        </a:graphic>
      </p:graphicFrame>
      <p:grpSp>
        <p:nvGrpSpPr>
          <p:cNvPr id="19496" name="Group 40"/>
          <p:cNvGrpSpPr>
            <a:grpSpLocks/>
          </p:cNvGrpSpPr>
          <p:nvPr/>
        </p:nvGrpSpPr>
        <p:grpSpPr bwMode="auto">
          <a:xfrm>
            <a:off x="5694363" y="3352800"/>
            <a:ext cx="2992437" cy="2133600"/>
            <a:chOff x="3587" y="2112"/>
            <a:chExt cx="1885" cy="1344"/>
          </a:xfrm>
        </p:grpSpPr>
        <p:sp>
          <p:nvSpPr>
            <p:cNvPr id="19486" name="Line 30"/>
            <p:cNvSpPr>
              <a:spLocks noChangeShapeType="1"/>
            </p:cNvSpPr>
            <p:nvPr/>
          </p:nvSpPr>
          <p:spPr bwMode="auto">
            <a:xfrm>
              <a:off x="3840" y="3072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7" name="Line 31"/>
            <p:cNvSpPr>
              <a:spLocks noChangeShapeType="1"/>
            </p:cNvSpPr>
            <p:nvPr/>
          </p:nvSpPr>
          <p:spPr bwMode="auto">
            <a:xfrm flipV="1">
              <a:off x="4128" y="211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8" name="Line 32"/>
            <p:cNvSpPr>
              <a:spLocks noChangeShapeType="1"/>
            </p:cNvSpPr>
            <p:nvPr/>
          </p:nvSpPr>
          <p:spPr bwMode="auto">
            <a:xfrm flipV="1">
              <a:off x="4128" y="2448"/>
              <a:ext cx="1008" cy="6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9" name="Line 33"/>
            <p:cNvSpPr>
              <a:spLocks noChangeShapeType="1"/>
            </p:cNvSpPr>
            <p:nvPr/>
          </p:nvSpPr>
          <p:spPr bwMode="auto">
            <a:xfrm>
              <a:off x="5136" y="2448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90" name="Line 34"/>
            <p:cNvSpPr>
              <a:spLocks noChangeShapeType="1"/>
            </p:cNvSpPr>
            <p:nvPr/>
          </p:nvSpPr>
          <p:spPr bwMode="auto">
            <a:xfrm flipH="1">
              <a:off x="4128" y="2448"/>
              <a:ext cx="100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91" name="Text Box 35"/>
            <p:cNvSpPr txBox="1">
              <a:spLocks noChangeArrowheads="1"/>
            </p:cNvSpPr>
            <p:nvPr/>
          </p:nvSpPr>
          <p:spPr bwMode="auto">
            <a:xfrm>
              <a:off x="4800" y="3168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 i="1" baseline="-25000"/>
                <a:t>R</a:t>
              </a:r>
              <a:r>
                <a:rPr lang="en-US" altLang="zh-TW" b="0"/>
                <a:t>(</a:t>
              </a:r>
              <a:r>
                <a:rPr lang="en-US" altLang="zh-TW" b="0" i="1"/>
                <a:t>j</a:t>
              </a:r>
              <a:r>
                <a:rPr lang="en-US" altLang="zh-TW" b="0">
                  <a:sym typeface="Symbol" pitchFamily="18" charset="2"/>
                </a:rPr>
                <a:t>)</a:t>
              </a:r>
              <a:endParaRPr lang="en-US" altLang="zh-TW" b="0"/>
            </a:p>
          </p:txBody>
        </p:sp>
        <p:sp>
          <p:nvSpPr>
            <p:cNvPr id="19492" name="Text Box 36"/>
            <p:cNvSpPr txBox="1">
              <a:spLocks noChangeArrowheads="1"/>
            </p:cNvSpPr>
            <p:nvPr/>
          </p:nvSpPr>
          <p:spPr bwMode="auto">
            <a:xfrm>
              <a:off x="3587" y="2256"/>
              <a:ext cx="5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 i="1" baseline="-25000"/>
                <a:t>I</a:t>
              </a:r>
              <a:r>
                <a:rPr lang="en-US" altLang="zh-TW" b="0"/>
                <a:t>(</a:t>
              </a:r>
              <a:r>
                <a:rPr lang="en-US" altLang="zh-TW" b="0" i="1"/>
                <a:t>j</a:t>
              </a:r>
              <a:r>
                <a:rPr lang="en-US" altLang="zh-TW" b="0">
                  <a:sym typeface="Symbol" pitchFamily="18" charset="2"/>
                </a:rPr>
                <a:t>)</a:t>
              </a:r>
              <a:endParaRPr lang="en-US" altLang="zh-TW" b="0"/>
            </a:p>
          </p:txBody>
        </p:sp>
        <p:sp>
          <p:nvSpPr>
            <p:cNvPr id="19493" name="Text Box 37"/>
            <p:cNvSpPr txBox="1">
              <a:spLocks noChangeArrowheads="1"/>
            </p:cNvSpPr>
            <p:nvPr/>
          </p:nvSpPr>
          <p:spPr bwMode="auto">
            <a:xfrm rot="-1855081">
              <a:off x="4154" y="2564"/>
              <a:ext cx="6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|</a:t>
              </a:r>
              <a:r>
                <a:rPr lang="en-US" altLang="zh-TW" b="0" i="1"/>
                <a:t>F</a:t>
              </a:r>
              <a:r>
                <a:rPr lang="en-US" altLang="zh-TW" b="0"/>
                <a:t>(</a:t>
              </a:r>
              <a:r>
                <a:rPr lang="en-US" altLang="zh-TW" b="0" i="1"/>
                <a:t>j</a:t>
              </a:r>
              <a:r>
                <a:rPr lang="en-US" altLang="zh-TW" b="0">
                  <a:sym typeface="Symbol" pitchFamily="18" charset="2"/>
                </a:rPr>
                <a:t>)|</a:t>
              </a:r>
              <a:endParaRPr lang="en-US" altLang="zh-TW" b="0"/>
            </a:p>
          </p:txBody>
        </p:sp>
        <p:sp>
          <p:nvSpPr>
            <p:cNvPr id="19494" name="Arc 38"/>
            <p:cNvSpPr>
              <a:spLocks/>
            </p:cNvSpPr>
            <p:nvPr/>
          </p:nvSpPr>
          <p:spPr bwMode="auto">
            <a:xfrm flipH="1">
              <a:off x="4112" y="2890"/>
              <a:ext cx="321" cy="176"/>
            </a:xfrm>
            <a:custGeom>
              <a:avLst/>
              <a:gdLst>
                <a:gd name="G0" fmla="+- 21600 0 0"/>
                <a:gd name="G1" fmla="+- 10988 0 0"/>
                <a:gd name="G2" fmla="+- 21600 0 0"/>
                <a:gd name="T0" fmla="*/ 35 w 21600"/>
                <a:gd name="T1" fmla="*/ 12209 h 12209"/>
                <a:gd name="T2" fmla="*/ 3004 w 21600"/>
                <a:gd name="T3" fmla="*/ 0 h 12209"/>
                <a:gd name="T4" fmla="*/ 21600 w 21600"/>
                <a:gd name="T5" fmla="*/ 10988 h 12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209" fill="none" extrusionOk="0">
                  <a:moveTo>
                    <a:pt x="34" y="12209"/>
                  </a:moveTo>
                  <a:cubicBezTo>
                    <a:pt x="11" y="11802"/>
                    <a:pt x="0" y="11395"/>
                    <a:pt x="0" y="10988"/>
                  </a:cubicBezTo>
                  <a:cubicBezTo>
                    <a:pt x="-1" y="7122"/>
                    <a:pt x="1037" y="3327"/>
                    <a:pt x="3003" y="-1"/>
                  </a:cubicBezTo>
                </a:path>
                <a:path w="21600" h="12209" stroke="0" extrusionOk="0">
                  <a:moveTo>
                    <a:pt x="34" y="12209"/>
                  </a:moveTo>
                  <a:cubicBezTo>
                    <a:pt x="11" y="11802"/>
                    <a:pt x="0" y="11395"/>
                    <a:pt x="0" y="10988"/>
                  </a:cubicBezTo>
                  <a:cubicBezTo>
                    <a:pt x="-1" y="7122"/>
                    <a:pt x="1037" y="3327"/>
                    <a:pt x="3003" y="-1"/>
                  </a:cubicBezTo>
                  <a:lnTo>
                    <a:pt x="21600" y="109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Text Box 39"/>
            <p:cNvSpPr txBox="1">
              <a:spLocks noChangeArrowheads="1"/>
            </p:cNvSpPr>
            <p:nvPr/>
          </p:nvSpPr>
          <p:spPr bwMode="auto">
            <a:xfrm>
              <a:off x="4416" y="2784"/>
              <a:ext cx="4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>
                  <a:sym typeface="Symbol" pitchFamily="18" charset="2"/>
                </a:rPr>
                <a:t>()</a:t>
              </a:r>
              <a:endParaRPr lang="en-US" altLang="zh-TW" b="0"/>
            </a:p>
          </p:txBody>
        </p:sp>
      </p:grpSp>
      <p:sp>
        <p:nvSpPr>
          <p:cNvPr id="19497" name="AutoShape 41"/>
          <p:cNvSpPr>
            <a:spLocks/>
          </p:cNvSpPr>
          <p:nvPr/>
        </p:nvSpPr>
        <p:spPr bwMode="auto">
          <a:xfrm rot="5400000">
            <a:off x="3429000" y="4876800"/>
            <a:ext cx="228600" cy="2057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altLang="zh-TW" sz="2800" b="0">
              <a:solidFill>
                <a:srgbClr val="FF0000"/>
              </a:solidFill>
            </a:endParaRPr>
          </a:p>
          <a:p>
            <a:pPr algn="ctr"/>
            <a:endParaRPr lang="en-US" altLang="zh-TW" sz="2800" b="0">
              <a:solidFill>
                <a:srgbClr val="FF0000"/>
              </a:solidFill>
            </a:endParaRPr>
          </a:p>
          <a:p>
            <a:pPr algn="ctr"/>
            <a:r>
              <a:rPr lang="en-US" altLang="zh-TW" sz="2800" b="0">
                <a:solidFill>
                  <a:srgbClr val="FF0000"/>
                </a:solidFill>
              </a:rPr>
              <a:t>Magnitude</a:t>
            </a:r>
          </a:p>
        </p:txBody>
      </p:sp>
      <p:sp>
        <p:nvSpPr>
          <p:cNvPr id="19498" name="AutoShape 42"/>
          <p:cNvSpPr>
            <a:spLocks/>
          </p:cNvSpPr>
          <p:nvPr/>
        </p:nvSpPr>
        <p:spPr bwMode="auto">
          <a:xfrm rot="5400000">
            <a:off x="5219700" y="5219700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altLang="zh-TW" sz="2800" b="0">
              <a:solidFill>
                <a:srgbClr val="FF0000"/>
              </a:solidFill>
            </a:endParaRPr>
          </a:p>
          <a:p>
            <a:pPr algn="ctr"/>
            <a:endParaRPr lang="en-US" altLang="zh-TW" sz="2800" b="0">
              <a:solidFill>
                <a:srgbClr val="FF0000"/>
              </a:solidFill>
            </a:endParaRPr>
          </a:p>
          <a:p>
            <a:pPr algn="ctr"/>
            <a:r>
              <a:rPr lang="en-US" altLang="zh-TW" sz="2800" b="0">
                <a:solidFill>
                  <a:srgbClr val="FF0000"/>
                </a:solidFill>
              </a:rPr>
              <a:t>Phase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7" grpId="0" animBg="1" autoUpdateAnimBg="0"/>
      <p:bldP spid="1949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/>
              <a:t>Example</a:t>
            </a: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1447800" y="2362200"/>
            <a:ext cx="6019800" cy="1524000"/>
            <a:chOff x="912" y="1488"/>
            <a:chExt cx="3792" cy="960"/>
          </a:xfrm>
        </p:grpSpPr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912" y="1488"/>
              <a:ext cx="3792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352" y="1824"/>
              <a:ext cx="768" cy="384"/>
            </a:xfrm>
            <a:prstGeom prst="rect">
              <a:avLst/>
            </a:prstGeom>
            <a:noFill/>
            <a:ln w="9525" cap="rnd">
              <a:solidFill>
                <a:srgbClr val="FF33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1104" y="220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V="1">
              <a:off x="2736" y="1584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3024" y="216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/>
                <a:t>1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2208" y="2169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/>
                <a:t>-1</a:t>
              </a: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2596" y="1641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/>
                <a:t>1</a:t>
              </a:r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4464" y="2064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2770" y="1488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2352" y="1824"/>
              <a:ext cx="76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3120" y="2208"/>
              <a:ext cx="100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1344" y="2208"/>
              <a:ext cx="100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83968" name="Object 0"/>
          <p:cNvGraphicFramePr>
            <a:graphicFrameLocks noChangeAspect="1"/>
          </p:cNvGraphicFramePr>
          <p:nvPr/>
        </p:nvGraphicFramePr>
        <p:xfrm>
          <a:off x="762000" y="4191000"/>
          <a:ext cx="3798888" cy="874713"/>
        </p:xfrm>
        <a:graphic>
          <a:graphicData uri="http://schemas.openxmlformats.org/presentationml/2006/ole">
            <p:oleObj spid="_x0000_s83968" name="Equation" r:id="rId3" imgW="1434960" imgH="330120" progId="Equation.3">
              <p:embed/>
            </p:oleObj>
          </a:graphicData>
        </a:graphic>
      </p:graphicFrame>
      <p:graphicFrame>
        <p:nvGraphicFramePr>
          <p:cNvPr id="83969" name="Object 1"/>
          <p:cNvGraphicFramePr>
            <a:graphicFrameLocks noChangeAspect="1"/>
          </p:cNvGraphicFramePr>
          <p:nvPr/>
        </p:nvGraphicFramePr>
        <p:xfrm>
          <a:off x="4572000" y="4230688"/>
          <a:ext cx="1816100" cy="874712"/>
        </p:xfrm>
        <a:graphic>
          <a:graphicData uri="http://schemas.openxmlformats.org/presentationml/2006/ole">
            <p:oleObj spid="_x0000_s83969" name="Equation" r:id="rId4" imgW="685800" imgH="330120" progId="Equation.3">
              <p:embed/>
            </p:oleObj>
          </a:graphicData>
        </a:graphic>
      </p:graphicFrame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6442075" y="3989388"/>
          <a:ext cx="2320925" cy="1344612"/>
        </p:xfrm>
        <a:graphic>
          <a:graphicData uri="http://schemas.openxmlformats.org/presentationml/2006/ole">
            <p:oleObj spid="_x0000_s83970" name="Equation" r:id="rId5" imgW="876240" imgH="50796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1905000" y="5334000"/>
          <a:ext cx="2590800" cy="1039813"/>
        </p:xfrm>
        <a:graphic>
          <a:graphicData uri="http://schemas.openxmlformats.org/presentationml/2006/ole">
            <p:oleObj spid="_x0000_s83971" name="Equation" r:id="rId6" imgW="977760" imgH="393480" progId="Equation.3">
              <p:embed/>
            </p:oleObj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4572000" y="5334000"/>
          <a:ext cx="1547813" cy="1039813"/>
        </p:xfrm>
        <a:graphic>
          <a:graphicData uri="http://schemas.openxmlformats.org/presentationml/2006/ole">
            <p:oleObj spid="_x0000_s83972" name="Equation" r:id="rId7" imgW="5839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Example</a:t>
            </a:r>
          </a:p>
        </p:txBody>
      </p:sp>
      <p:grpSp>
        <p:nvGrpSpPr>
          <p:cNvPr id="21527" name="Group 23"/>
          <p:cNvGrpSpPr>
            <a:grpSpLocks/>
          </p:cNvGrpSpPr>
          <p:nvPr/>
        </p:nvGrpSpPr>
        <p:grpSpPr bwMode="auto">
          <a:xfrm>
            <a:off x="762000" y="2362200"/>
            <a:ext cx="8001000" cy="4011613"/>
            <a:chOff x="480" y="1488"/>
            <a:chExt cx="5040" cy="2527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912" y="1488"/>
              <a:ext cx="3792" cy="960"/>
              <a:chOff x="912" y="1488"/>
              <a:chExt cx="3792" cy="960"/>
            </a:xfrm>
          </p:grpSpPr>
          <p:sp>
            <p:nvSpPr>
              <p:cNvPr id="21510" name="Rectangle 6"/>
              <p:cNvSpPr>
                <a:spLocks noChangeArrowheads="1"/>
              </p:cNvSpPr>
              <p:nvPr/>
            </p:nvSpPr>
            <p:spPr bwMode="auto">
              <a:xfrm>
                <a:off x="912" y="1488"/>
                <a:ext cx="3792" cy="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/>
                <a:endParaRPr lang="en-US" b="0"/>
              </a:p>
            </p:txBody>
          </p:sp>
          <p:sp>
            <p:nvSpPr>
              <p:cNvPr id="21511" name="Rectangle 7"/>
              <p:cNvSpPr>
                <a:spLocks noChangeArrowheads="1"/>
              </p:cNvSpPr>
              <p:nvPr/>
            </p:nvSpPr>
            <p:spPr bwMode="auto">
              <a:xfrm>
                <a:off x="2352" y="1824"/>
                <a:ext cx="768" cy="384"/>
              </a:xfrm>
              <a:prstGeom prst="rect">
                <a:avLst/>
              </a:prstGeom>
              <a:noFill/>
              <a:ln w="9525" cap="rnd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2" name="Line 8"/>
              <p:cNvSpPr>
                <a:spLocks noChangeShapeType="1"/>
              </p:cNvSpPr>
              <p:nvPr/>
            </p:nvSpPr>
            <p:spPr bwMode="auto">
              <a:xfrm>
                <a:off x="1104" y="2208"/>
                <a:ext cx="33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13" name="Line 9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14" name="Text Box 10"/>
              <p:cNvSpPr txBox="1">
                <a:spLocks noChangeArrowheads="1"/>
              </p:cNvSpPr>
              <p:nvPr/>
            </p:nvSpPr>
            <p:spPr bwMode="auto">
              <a:xfrm>
                <a:off x="3024" y="2169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1800" b="0"/>
                  <a:t>1</a:t>
                </a:r>
              </a:p>
            </p:txBody>
          </p:sp>
          <p:sp>
            <p:nvSpPr>
              <p:cNvPr id="21515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169"/>
                <a:ext cx="2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1800" b="0"/>
                  <a:t>-1</a:t>
                </a:r>
              </a:p>
            </p:txBody>
          </p:sp>
          <p:sp>
            <p:nvSpPr>
              <p:cNvPr id="21516" name="Text Box 12"/>
              <p:cNvSpPr txBox="1">
                <a:spLocks noChangeArrowheads="1"/>
              </p:cNvSpPr>
              <p:nvPr/>
            </p:nvSpPr>
            <p:spPr bwMode="auto">
              <a:xfrm>
                <a:off x="2596" y="1641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1800" b="0"/>
                  <a:t>1</a:t>
                </a:r>
              </a:p>
            </p:txBody>
          </p:sp>
          <p:sp>
            <p:nvSpPr>
              <p:cNvPr id="21517" name="Text Box 13"/>
              <p:cNvSpPr txBox="1">
                <a:spLocks noChangeArrowheads="1"/>
              </p:cNvSpPr>
              <p:nvPr/>
            </p:nvSpPr>
            <p:spPr bwMode="auto">
              <a:xfrm>
                <a:off x="4464" y="2064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/>
                  <a:t>t</a:t>
                </a:r>
              </a:p>
            </p:txBody>
          </p:sp>
          <p:sp>
            <p:nvSpPr>
              <p:cNvPr id="21518" name="Text Box 14"/>
              <p:cNvSpPr txBox="1">
                <a:spLocks noChangeArrowheads="1"/>
              </p:cNvSpPr>
              <p:nvPr/>
            </p:nvSpPr>
            <p:spPr bwMode="auto">
              <a:xfrm>
                <a:off x="2770" y="1488"/>
                <a:ext cx="3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/>
                  <a:t>f</a:t>
                </a:r>
                <a:r>
                  <a:rPr lang="en-US" altLang="zh-TW" b="0"/>
                  <a:t>(</a:t>
                </a:r>
                <a:r>
                  <a:rPr lang="en-US" altLang="zh-TW" b="0" i="1"/>
                  <a:t>t</a:t>
                </a:r>
                <a:r>
                  <a:rPr lang="en-US" altLang="zh-TW" b="0"/>
                  <a:t>)</a:t>
                </a:r>
              </a:p>
            </p:txBody>
          </p:sp>
          <p:sp>
            <p:nvSpPr>
              <p:cNvPr id="21519" name="Line 15"/>
              <p:cNvSpPr>
                <a:spLocks noChangeShapeType="1"/>
              </p:cNvSpPr>
              <p:nvPr/>
            </p:nvSpPr>
            <p:spPr bwMode="auto">
              <a:xfrm>
                <a:off x="2352" y="182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20" name="Line 16"/>
              <p:cNvSpPr>
                <a:spLocks noChangeShapeType="1"/>
              </p:cNvSpPr>
              <p:nvPr/>
            </p:nvSpPr>
            <p:spPr bwMode="auto">
              <a:xfrm>
                <a:off x="3120" y="2208"/>
                <a:ext cx="1008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21" name="Line 1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1008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aphicFrame>
          <p:nvGraphicFramePr>
            <p:cNvPr id="21522" name="Object 18"/>
            <p:cNvGraphicFramePr>
              <a:graphicFrameLocks noChangeAspect="1"/>
            </p:cNvGraphicFramePr>
            <p:nvPr/>
          </p:nvGraphicFramePr>
          <p:xfrm>
            <a:off x="480" y="2640"/>
            <a:ext cx="2393" cy="551"/>
          </p:xfrm>
          <a:graphic>
            <a:graphicData uri="http://schemas.openxmlformats.org/presentationml/2006/ole">
              <p:oleObj spid="_x0000_s21522" name="Equation" r:id="rId3" imgW="1434960" imgH="330120" progId="Equation.3">
                <p:embed/>
              </p:oleObj>
            </a:graphicData>
          </a:graphic>
        </p:graphicFrame>
        <p:graphicFrame>
          <p:nvGraphicFramePr>
            <p:cNvPr id="21523" name="Object 19"/>
            <p:cNvGraphicFramePr>
              <a:graphicFrameLocks noChangeAspect="1"/>
            </p:cNvGraphicFramePr>
            <p:nvPr/>
          </p:nvGraphicFramePr>
          <p:xfrm>
            <a:off x="2880" y="2665"/>
            <a:ext cx="1144" cy="551"/>
          </p:xfrm>
          <a:graphic>
            <a:graphicData uri="http://schemas.openxmlformats.org/presentationml/2006/ole">
              <p:oleObj spid="_x0000_s21523" name="Equation" r:id="rId4" imgW="685800" imgH="330120" progId="Equation.3">
                <p:embed/>
              </p:oleObj>
            </a:graphicData>
          </a:graphic>
        </p:graphicFrame>
        <p:graphicFrame>
          <p:nvGraphicFramePr>
            <p:cNvPr id="21524" name="Object 20"/>
            <p:cNvGraphicFramePr>
              <a:graphicFrameLocks noChangeAspect="1"/>
            </p:cNvGraphicFramePr>
            <p:nvPr/>
          </p:nvGraphicFramePr>
          <p:xfrm>
            <a:off x="4058" y="2513"/>
            <a:ext cx="1462" cy="847"/>
          </p:xfrm>
          <a:graphic>
            <a:graphicData uri="http://schemas.openxmlformats.org/presentationml/2006/ole">
              <p:oleObj spid="_x0000_s21524" name="Equation" r:id="rId5" imgW="876240" imgH="507960" progId="Equation.3">
                <p:embed/>
              </p:oleObj>
            </a:graphicData>
          </a:graphic>
        </p:graphicFrame>
        <p:graphicFrame>
          <p:nvGraphicFramePr>
            <p:cNvPr id="21525" name="Object 21"/>
            <p:cNvGraphicFramePr>
              <a:graphicFrameLocks noChangeAspect="1"/>
            </p:cNvGraphicFramePr>
            <p:nvPr/>
          </p:nvGraphicFramePr>
          <p:xfrm>
            <a:off x="1200" y="3360"/>
            <a:ext cx="1632" cy="655"/>
          </p:xfrm>
          <a:graphic>
            <a:graphicData uri="http://schemas.openxmlformats.org/presentationml/2006/ole">
              <p:oleObj spid="_x0000_s21525" name="Equation" r:id="rId6" imgW="977760" imgH="393480" progId="Equation.3">
                <p:embed/>
              </p:oleObj>
            </a:graphicData>
          </a:graphic>
        </p:graphicFrame>
        <p:graphicFrame>
          <p:nvGraphicFramePr>
            <p:cNvPr id="21526" name="Object 22"/>
            <p:cNvGraphicFramePr>
              <a:graphicFrameLocks noChangeAspect="1"/>
            </p:cNvGraphicFramePr>
            <p:nvPr/>
          </p:nvGraphicFramePr>
          <p:xfrm>
            <a:off x="2880" y="3360"/>
            <a:ext cx="975" cy="655"/>
          </p:xfrm>
          <a:graphic>
            <a:graphicData uri="http://schemas.openxmlformats.org/presentationml/2006/ole">
              <p:oleObj spid="_x0000_s21526" name="Equation" r:id="rId7" imgW="583920" imgH="393480" progId="Equation.3">
                <p:embed/>
              </p:oleObj>
            </a:graphicData>
          </a:graphic>
        </p:graphicFrame>
      </p:grpSp>
      <p:pic>
        <p:nvPicPr>
          <p:cNvPr id="21528" name="Picture 2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43400" y="914400"/>
            <a:ext cx="3867150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Example</a:t>
            </a:r>
          </a:p>
        </p:txBody>
      </p:sp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762000" y="4522788"/>
          <a:ext cx="3798888" cy="874712"/>
        </p:xfrm>
        <a:graphic>
          <a:graphicData uri="http://schemas.openxmlformats.org/presentationml/2006/ole">
            <p:oleObj spid="_x0000_s20498" name="Equation" r:id="rId3" imgW="1434960" imgH="330120" progId="Equation.3">
              <p:embed/>
            </p:oleObj>
          </a:graphicData>
        </a:graphic>
      </p:graphicFrame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4699000" y="4562475"/>
          <a:ext cx="2489200" cy="874713"/>
        </p:xfrm>
        <a:graphic>
          <a:graphicData uri="http://schemas.openxmlformats.org/presentationml/2006/ole">
            <p:oleObj spid="_x0000_s20499" name="Equation" r:id="rId4" imgW="939600" imgH="330120" progId="Equation.3">
              <p:embed/>
            </p:oleObj>
          </a:graphicData>
        </a:graphic>
      </p:graphicFrame>
      <p:grpSp>
        <p:nvGrpSpPr>
          <p:cNvPr id="20507" name="Group 27"/>
          <p:cNvGrpSpPr>
            <a:grpSpLocks/>
          </p:cNvGrpSpPr>
          <p:nvPr/>
        </p:nvGrpSpPr>
        <p:grpSpPr bwMode="auto">
          <a:xfrm>
            <a:off x="1447800" y="2362200"/>
            <a:ext cx="6019800" cy="2057400"/>
            <a:chOff x="912" y="1488"/>
            <a:chExt cx="3792" cy="1296"/>
          </a:xfrm>
        </p:grpSpPr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912" y="1488"/>
              <a:ext cx="3792" cy="12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>
              <a:off x="1104" y="2592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 flipV="1">
              <a:off x="2736" y="1584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4464" y="2448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20494" name="Text Box 14"/>
            <p:cNvSpPr txBox="1">
              <a:spLocks noChangeArrowheads="1"/>
            </p:cNvSpPr>
            <p:nvPr/>
          </p:nvSpPr>
          <p:spPr bwMode="auto">
            <a:xfrm>
              <a:off x="2770" y="1488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</a:p>
          </p:txBody>
        </p:sp>
        <p:sp>
          <p:nvSpPr>
            <p:cNvPr id="20503" name="Arc 23"/>
            <p:cNvSpPr>
              <a:spLocks/>
            </p:cNvSpPr>
            <p:nvPr/>
          </p:nvSpPr>
          <p:spPr bwMode="auto">
            <a:xfrm flipH="1" flipV="1">
              <a:off x="2736" y="1920"/>
              <a:ext cx="1248" cy="62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Line 24"/>
            <p:cNvSpPr>
              <a:spLocks noChangeShapeType="1"/>
            </p:cNvSpPr>
            <p:nvPr/>
          </p:nvSpPr>
          <p:spPr bwMode="auto">
            <a:xfrm>
              <a:off x="2736" y="1920"/>
              <a:ext cx="0" cy="6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>
              <a:off x="1152" y="2592"/>
              <a:ext cx="15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06" name="Text Box 26"/>
            <p:cNvSpPr txBox="1">
              <a:spLocks noChangeArrowheads="1"/>
            </p:cNvSpPr>
            <p:nvPr/>
          </p:nvSpPr>
          <p:spPr bwMode="auto">
            <a:xfrm>
              <a:off x="3058" y="2035"/>
              <a:ext cx="47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 b="0" i="1"/>
                <a:t>e</a:t>
              </a:r>
              <a:r>
                <a:rPr lang="en-US" altLang="zh-TW" sz="3200" b="0" i="1" baseline="30000">
                  <a:sym typeface="Symbol" pitchFamily="18" charset="2"/>
                </a:rPr>
                <a:t>t</a:t>
              </a:r>
              <a:endParaRPr lang="en-US" altLang="zh-TW" sz="3200" b="0" i="1" baseline="30000"/>
            </a:p>
          </p:txBody>
        </p:sp>
      </p:grpSp>
      <p:graphicFrame>
        <p:nvGraphicFramePr>
          <p:cNvPr id="20508" name="Object 28"/>
          <p:cNvGraphicFramePr>
            <a:graphicFrameLocks noChangeAspect="1"/>
          </p:cNvGraphicFramePr>
          <p:nvPr/>
        </p:nvGraphicFramePr>
        <p:xfrm>
          <a:off x="1928813" y="5638800"/>
          <a:ext cx="2389187" cy="874713"/>
        </p:xfrm>
        <a:graphic>
          <a:graphicData uri="http://schemas.openxmlformats.org/presentationml/2006/ole">
            <p:oleObj spid="_x0000_s20508" name="Equation" r:id="rId5" imgW="901440" imgH="330120" progId="Equation.3">
              <p:embed/>
            </p:oleObj>
          </a:graphicData>
        </a:graphic>
      </p:graphicFrame>
      <p:graphicFrame>
        <p:nvGraphicFramePr>
          <p:cNvPr id="20509" name="Object 29"/>
          <p:cNvGraphicFramePr>
            <a:graphicFrameLocks noChangeAspect="1"/>
          </p:cNvGraphicFramePr>
          <p:nvPr/>
        </p:nvGraphicFramePr>
        <p:xfrm>
          <a:off x="4495800" y="5519738"/>
          <a:ext cx="1581150" cy="1109662"/>
        </p:xfrm>
        <a:graphic>
          <a:graphicData uri="http://schemas.openxmlformats.org/presentationml/2006/ole">
            <p:oleObj spid="_x0000_s20509" name="Equation" r:id="rId6" imgW="5968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Example</a:t>
            </a:r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762000" y="2362200"/>
            <a:ext cx="6705600" cy="4267200"/>
            <a:chOff x="480" y="1488"/>
            <a:chExt cx="4224" cy="2688"/>
          </a:xfrm>
        </p:grpSpPr>
        <p:graphicFrame>
          <p:nvGraphicFramePr>
            <p:cNvPr id="22533" name="Object 5"/>
            <p:cNvGraphicFramePr>
              <a:graphicFrameLocks noChangeAspect="1"/>
            </p:cNvGraphicFramePr>
            <p:nvPr/>
          </p:nvGraphicFramePr>
          <p:xfrm>
            <a:off x="480" y="2849"/>
            <a:ext cx="2393" cy="551"/>
          </p:xfrm>
          <a:graphic>
            <a:graphicData uri="http://schemas.openxmlformats.org/presentationml/2006/ole">
              <p:oleObj spid="_x0000_s22533" name="Equation" r:id="rId3" imgW="1434960" imgH="330120" progId="Equation.3">
                <p:embed/>
              </p:oleObj>
            </a:graphicData>
          </a:graphic>
        </p:graphicFrame>
        <p:graphicFrame>
          <p:nvGraphicFramePr>
            <p:cNvPr id="22534" name="Object 6"/>
            <p:cNvGraphicFramePr>
              <a:graphicFrameLocks noChangeAspect="1"/>
            </p:cNvGraphicFramePr>
            <p:nvPr/>
          </p:nvGraphicFramePr>
          <p:xfrm>
            <a:off x="2960" y="2874"/>
            <a:ext cx="1568" cy="551"/>
          </p:xfrm>
          <a:graphic>
            <a:graphicData uri="http://schemas.openxmlformats.org/presentationml/2006/ole">
              <p:oleObj spid="_x0000_s22534" name="Equation" r:id="rId4" imgW="939600" imgH="330120" progId="Equation.3">
                <p:embed/>
              </p:oleObj>
            </a:graphicData>
          </a:graphic>
        </p:graphicFrame>
        <p:grpSp>
          <p:nvGrpSpPr>
            <p:cNvPr id="22535" name="Group 7"/>
            <p:cNvGrpSpPr>
              <a:grpSpLocks/>
            </p:cNvGrpSpPr>
            <p:nvPr/>
          </p:nvGrpSpPr>
          <p:grpSpPr bwMode="auto">
            <a:xfrm>
              <a:off x="912" y="1488"/>
              <a:ext cx="3792" cy="1296"/>
              <a:chOff x="912" y="1488"/>
              <a:chExt cx="3792" cy="1296"/>
            </a:xfrm>
          </p:grpSpPr>
          <p:sp>
            <p:nvSpPr>
              <p:cNvPr id="22536" name="Rectangle 8"/>
              <p:cNvSpPr>
                <a:spLocks noChangeArrowheads="1"/>
              </p:cNvSpPr>
              <p:nvPr/>
            </p:nvSpPr>
            <p:spPr bwMode="auto">
              <a:xfrm>
                <a:off x="912" y="1488"/>
                <a:ext cx="3792" cy="12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/>
                <a:endParaRPr lang="en-US" b="0"/>
              </a:p>
            </p:txBody>
          </p:sp>
          <p:sp>
            <p:nvSpPr>
              <p:cNvPr id="22537" name="Line 9"/>
              <p:cNvSpPr>
                <a:spLocks noChangeShapeType="1"/>
              </p:cNvSpPr>
              <p:nvPr/>
            </p:nvSpPr>
            <p:spPr bwMode="auto">
              <a:xfrm>
                <a:off x="1104" y="2592"/>
                <a:ext cx="33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538" name="Line 10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539" name="Text Box 11"/>
              <p:cNvSpPr txBox="1">
                <a:spLocks noChangeArrowheads="1"/>
              </p:cNvSpPr>
              <p:nvPr/>
            </p:nvSpPr>
            <p:spPr bwMode="auto">
              <a:xfrm>
                <a:off x="4464" y="2448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/>
                  <a:t>t</a:t>
                </a:r>
              </a:p>
            </p:txBody>
          </p:sp>
          <p:sp>
            <p:nvSpPr>
              <p:cNvPr id="22540" name="Text Box 12"/>
              <p:cNvSpPr txBox="1">
                <a:spLocks noChangeArrowheads="1"/>
              </p:cNvSpPr>
              <p:nvPr/>
            </p:nvSpPr>
            <p:spPr bwMode="auto">
              <a:xfrm>
                <a:off x="2770" y="1488"/>
                <a:ext cx="3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/>
                  <a:t>f</a:t>
                </a:r>
                <a:r>
                  <a:rPr lang="en-US" altLang="zh-TW" b="0"/>
                  <a:t>(</a:t>
                </a:r>
                <a:r>
                  <a:rPr lang="en-US" altLang="zh-TW" b="0" i="1"/>
                  <a:t>t</a:t>
                </a:r>
                <a:r>
                  <a:rPr lang="en-US" altLang="zh-TW" b="0"/>
                  <a:t>)</a:t>
                </a:r>
              </a:p>
            </p:txBody>
          </p:sp>
          <p:sp>
            <p:nvSpPr>
              <p:cNvPr id="22541" name="Arc 13"/>
              <p:cNvSpPr>
                <a:spLocks/>
              </p:cNvSpPr>
              <p:nvPr/>
            </p:nvSpPr>
            <p:spPr bwMode="auto">
              <a:xfrm flipH="1" flipV="1">
                <a:off x="2736" y="1920"/>
                <a:ext cx="1248" cy="62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2" name="Line 14"/>
              <p:cNvSpPr>
                <a:spLocks noChangeShapeType="1"/>
              </p:cNvSpPr>
              <p:nvPr/>
            </p:nvSpPr>
            <p:spPr bwMode="auto">
              <a:xfrm>
                <a:off x="2736" y="1920"/>
                <a:ext cx="0" cy="67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543" name="Line 15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158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544" name="Text Box 16"/>
              <p:cNvSpPr txBox="1">
                <a:spLocks noChangeArrowheads="1"/>
              </p:cNvSpPr>
              <p:nvPr/>
            </p:nvSpPr>
            <p:spPr bwMode="auto">
              <a:xfrm>
                <a:off x="3058" y="2035"/>
                <a:ext cx="475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3200" b="0" i="1"/>
                  <a:t>e</a:t>
                </a:r>
                <a:r>
                  <a:rPr lang="en-US" altLang="zh-TW" sz="3200" b="0" i="1" baseline="30000">
                    <a:sym typeface="Symbol" pitchFamily="18" charset="2"/>
                  </a:rPr>
                  <a:t>t</a:t>
                </a:r>
                <a:endParaRPr lang="en-US" altLang="zh-TW" sz="3200" b="0" i="1" baseline="30000"/>
              </a:p>
            </p:txBody>
          </p:sp>
        </p:grpSp>
        <p:graphicFrame>
          <p:nvGraphicFramePr>
            <p:cNvPr id="22545" name="Object 17"/>
            <p:cNvGraphicFramePr>
              <a:graphicFrameLocks noChangeAspect="1"/>
            </p:cNvGraphicFramePr>
            <p:nvPr/>
          </p:nvGraphicFramePr>
          <p:xfrm>
            <a:off x="1215" y="3552"/>
            <a:ext cx="1505" cy="551"/>
          </p:xfrm>
          <a:graphic>
            <a:graphicData uri="http://schemas.openxmlformats.org/presentationml/2006/ole">
              <p:oleObj spid="_x0000_s22545" name="Equation" r:id="rId5" imgW="901440" imgH="330120" progId="Equation.3">
                <p:embed/>
              </p:oleObj>
            </a:graphicData>
          </a:graphic>
        </p:graphicFrame>
        <p:graphicFrame>
          <p:nvGraphicFramePr>
            <p:cNvPr id="22546" name="Object 18"/>
            <p:cNvGraphicFramePr>
              <a:graphicFrameLocks noChangeAspect="1"/>
            </p:cNvGraphicFramePr>
            <p:nvPr/>
          </p:nvGraphicFramePr>
          <p:xfrm>
            <a:off x="2832" y="3477"/>
            <a:ext cx="996" cy="699"/>
          </p:xfrm>
          <a:graphic>
            <a:graphicData uri="http://schemas.openxmlformats.org/presentationml/2006/ole">
              <p:oleObj spid="_x0000_s22546" name="Equation" r:id="rId6" imgW="596880" imgH="419040" progId="Equation.3">
                <p:embed/>
              </p:oleObj>
            </a:graphicData>
          </a:graphic>
        </p:graphicFrame>
      </p:grpSp>
      <p:pic>
        <p:nvPicPr>
          <p:cNvPr id="22549" name="Picture 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0" y="2590800"/>
            <a:ext cx="5313363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/>
              <a:t>Content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3600"/>
              <a:t>Introduction</a:t>
            </a:r>
          </a:p>
          <a:p>
            <a:pPr>
              <a:lnSpc>
                <a:spcPct val="90000"/>
              </a:lnSpc>
            </a:pPr>
            <a:r>
              <a:rPr lang="en-US" altLang="zh-TW" sz="3600"/>
              <a:t>Fourier Integral</a:t>
            </a:r>
          </a:p>
          <a:p>
            <a:pPr>
              <a:lnSpc>
                <a:spcPct val="90000"/>
              </a:lnSpc>
            </a:pPr>
            <a:r>
              <a:rPr lang="en-US" altLang="zh-TW" sz="3600"/>
              <a:t>Fourier Transform</a:t>
            </a:r>
          </a:p>
          <a:p>
            <a:pPr>
              <a:lnSpc>
                <a:spcPct val="90000"/>
              </a:lnSpc>
            </a:pPr>
            <a:r>
              <a:rPr lang="en-US" altLang="zh-TW" sz="3600"/>
              <a:t>Properties of Fourier Transform</a:t>
            </a:r>
          </a:p>
          <a:p>
            <a:pPr>
              <a:lnSpc>
                <a:spcPct val="90000"/>
              </a:lnSpc>
            </a:pPr>
            <a:r>
              <a:rPr lang="en-US" altLang="zh-TW" sz="3600"/>
              <a:t>Convolution</a:t>
            </a:r>
          </a:p>
          <a:p>
            <a:pPr>
              <a:lnSpc>
                <a:spcPct val="90000"/>
              </a:lnSpc>
            </a:pPr>
            <a:r>
              <a:rPr lang="en-US" altLang="zh-TW" sz="3600"/>
              <a:t>Parseval</a:t>
            </a:r>
            <a:r>
              <a:rPr lang="en-US" altLang="zh-TW" sz="3600">
                <a:latin typeface="Times New Roman"/>
              </a:rPr>
              <a:t>’</a:t>
            </a:r>
            <a:r>
              <a:rPr lang="en-US" altLang="zh-TW" sz="3600"/>
              <a:t>s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Continuous-Time Fourier Transform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89400" cy="1822450"/>
          </a:xfrm>
          <a:noFill/>
          <a:ln/>
        </p:spPr>
        <p:txBody>
          <a:bodyPr/>
          <a:lstStyle/>
          <a:p>
            <a:r>
              <a:rPr lang="en-US" altLang="zh-TW" sz="4000">
                <a:ea typeface="標楷體" pitchFamily="65" charset="-120"/>
              </a:rPr>
              <a:t>Introduction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/>
              <a:t>The Topic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1879600" y="2438400"/>
            <a:ext cx="4978400" cy="4143375"/>
            <a:chOff x="1184" y="1536"/>
            <a:chExt cx="3136" cy="2610"/>
          </a:xfrm>
        </p:grpSpPr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1632" y="2160"/>
              <a:ext cx="1344" cy="9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0"/>
                <a:t>Fourier</a:t>
              </a:r>
            </a:p>
            <a:p>
              <a:pPr algn="ctr"/>
              <a:r>
                <a:rPr lang="en-US" altLang="zh-TW" b="0"/>
                <a:t>Series</a:t>
              </a: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2976" y="2160"/>
              <a:ext cx="1344" cy="9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0"/>
                <a:t>Discrete</a:t>
              </a:r>
            </a:p>
            <a:p>
              <a:pPr algn="ctr"/>
              <a:r>
                <a:rPr lang="en-US" altLang="zh-TW" b="0"/>
                <a:t>Fourier</a:t>
              </a:r>
            </a:p>
            <a:p>
              <a:pPr algn="ctr"/>
              <a:r>
                <a:rPr lang="en-US" altLang="zh-TW" b="0"/>
                <a:t>Transform</a:t>
              </a: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1632" y="3120"/>
              <a:ext cx="1344" cy="9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0"/>
                <a:t>Continuous</a:t>
              </a:r>
            </a:p>
            <a:p>
              <a:pPr algn="ctr"/>
              <a:r>
                <a:rPr lang="en-US" altLang="zh-TW" b="0"/>
                <a:t>Fourier</a:t>
              </a:r>
            </a:p>
            <a:p>
              <a:pPr algn="ctr"/>
              <a:r>
                <a:rPr lang="en-US" altLang="zh-TW" b="0"/>
                <a:t>Transform</a:t>
              </a: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2976" y="3120"/>
              <a:ext cx="1344" cy="9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b="0"/>
                <a:t>Fourier</a:t>
              </a:r>
            </a:p>
            <a:p>
              <a:pPr algn="ctr"/>
              <a:r>
                <a:rPr lang="en-US" altLang="zh-TW" b="0"/>
                <a:t>Transform</a:t>
              </a: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1920" y="1536"/>
              <a:ext cx="100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0"/>
                <a:t>Continuous</a:t>
              </a:r>
            </a:p>
            <a:p>
              <a:pPr algn="ctr"/>
              <a:r>
                <a:rPr lang="en-US" altLang="zh-TW" b="0"/>
                <a:t>Time</a:t>
              </a:r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3373" y="1536"/>
              <a:ext cx="7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0"/>
                <a:t>Discrete</a:t>
              </a:r>
            </a:p>
            <a:p>
              <a:pPr algn="ctr"/>
              <a:r>
                <a:rPr lang="en-US" altLang="zh-TW" b="0"/>
                <a:t>Time</a:t>
              </a: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 rot="-5400000">
              <a:off x="950" y="2442"/>
              <a:ext cx="7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Periodic</a:t>
              </a:r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 rot="-5400000">
              <a:off x="900" y="3561"/>
              <a:ext cx="8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Aperiodic</a:t>
              </a:r>
            </a:p>
          </p:txBody>
        </p:sp>
      </p:grp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514600" y="4876800"/>
            <a:ext cx="2286000" cy="17526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Review of Fourier Series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1219200"/>
          </a:xfrm>
        </p:spPr>
        <p:txBody>
          <a:bodyPr/>
          <a:lstStyle/>
          <a:p>
            <a:r>
              <a:rPr lang="en-US" altLang="zh-TW"/>
              <a:t>Deal with continuous-time periodic signals.</a:t>
            </a:r>
          </a:p>
          <a:p>
            <a:r>
              <a:rPr lang="en-US" altLang="zh-TW"/>
              <a:t>Discrete frequency spectra.</a:t>
            </a:r>
          </a:p>
        </p:txBody>
      </p:sp>
      <p:grpSp>
        <p:nvGrpSpPr>
          <p:cNvPr id="8231" name="Group 39"/>
          <p:cNvGrpSpPr>
            <a:grpSpLocks/>
          </p:cNvGrpSpPr>
          <p:nvPr/>
        </p:nvGrpSpPr>
        <p:grpSpPr bwMode="auto">
          <a:xfrm>
            <a:off x="838200" y="3810000"/>
            <a:ext cx="8077200" cy="2438400"/>
            <a:chOff x="528" y="2400"/>
            <a:chExt cx="5088" cy="1536"/>
          </a:xfrm>
        </p:grpSpPr>
        <p:grpSp>
          <p:nvGrpSpPr>
            <p:cNvPr id="8208" name="Group 16"/>
            <p:cNvGrpSpPr>
              <a:grpSpLocks/>
            </p:cNvGrpSpPr>
            <p:nvPr/>
          </p:nvGrpSpPr>
          <p:grpSpPr bwMode="auto">
            <a:xfrm>
              <a:off x="528" y="2400"/>
              <a:ext cx="5088" cy="1536"/>
              <a:chOff x="528" y="2400"/>
              <a:chExt cx="5088" cy="1536"/>
            </a:xfrm>
          </p:grpSpPr>
          <p:sp>
            <p:nvSpPr>
              <p:cNvPr id="8209" name="Rectangle 17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5088" cy="15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r>
                  <a:rPr lang="en-US" altLang="zh-TW" b="0"/>
                  <a:t>A Periodic Signal</a:t>
                </a:r>
              </a:p>
              <a:p>
                <a:endParaRPr lang="en-US" altLang="zh-TW" b="0"/>
              </a:p>
              <a:p>
                <a:endParaRPr lang="en-US" altLang="zh-TW" b="0"/>
              </a:p>
              <a:p>
                <a:endParaRPr lang="en-US" altLang="zh-TW" b="0"/>
              </a:p>
              <a:p>
                <a:endParaRPr lang="en-US" altLang="zh-TW" b="0"/>
              </a:p>
              <a:p>
                <a:endParaRPr lang="en-US" altLang="zh-TW" b="0"/>
              </a:p>
            </p:txBody>
          </p:sp>
          <p:grpSp>
            <p:nvGrpSpPr>
              <p:cNvPr id="8210" name="Group 18"/>
              <p:cNvGrpSpPr>
                <a:grpSpLocks/>
              </p:cNvGrpSpPr>
              <p:nvPr/>
            </p:nvGrpSpPr>
            <p:grpSpPr bwMode="auto">
              <a:xfrm>
                <a:off x="528" y="2688"/>
                <a:ext cx="5040" cy="1152"/>
                <a:chOff x="528" y="2688"/>
                <a:chExt cx="5040" cy="1152"/>
              </a:xfrm>
            </p:grpSpPr>
            <p:sp>
              <p:nvSpPr>
                <p:cNvPr id="8211" name="Line 19"/>
                <p:cNvSpPr>
                  <a:spLocks noChangeShapeType="1"/>
                </p:cNvSpPr>
                <p:nvPr/>
              </p:nvSpPr>
              <p:spPr bwMode="auto">
                <a:xfrm>
                  <a:off x="528" y="3408"/>
                  <a:ext cx="50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821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024" y="2688"/>
                  <a:ext cx="0" cy="11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8213" name="Group 21"/>
                <p:cNvGrpSpPr>
                  <a:grpSpLocks/>
                </p:cNvGrpSpPr>
                <p:nvPr/>
              </p:nvGrpSpPr>
              <p:grpSpPr bwMode="auto">
                <a:xfrm>
                  <a:off x="720" y="2904"/>
                  <a:ext cx="4608" cy="752"/>
                  <a:chOff x="720" y="2904"/>
                  <a:chExt cx="4608" cy="752"/>
                </a:xfrm>
              </p:grpSpPr>
              <p:sp>
                <p:nvSpPr>
                  <p:cNvPr id="8214" name="Freeform 22"/>
                  <p:cNvSpPr>
                    <a:spLocks/>
                  </p:cNvSpPr>
                  <p:nvPr/>
                </p:nvSpPr>
                <p:spPr bwMode="auto">
                  <a:xfrm>
                    <a:off x="3024" y="2944"/>
                    <a:ext cx="768" cy="712"/>
                  </a:xfrm>
                  <a:custGeom>
                    <a:avLst/>
                    <a:gdLst/>
                    <a:ahLst/>
                    <a:cxnLst>
                      <a:cxn ang="0">
                        <a:pos x="0" y="464"/>
                      </a:cxn>
                      <a:cxn ang="0">
                        <a:pos x="192" y="32"/>
                      </a:cxn>
                      <a:cxn ang="0">
                        <a:pos x="384" y="272"/>
                      </a:cxn>
                      <a:cxn ang="0">
                        <a:pos x="672" y="416"/>
                      </a:cxn>
                      <a:cxn ang="0">
                        <a:pos x="864" y="704"/>
                      </a:cxn>
                      <a:cxn ang="0">
                        <a:pos x="1056" y="464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15" name="Freeform 23"/>
                  <p:cNvSpPr>
                    <a:spLocks/>
                  </p:cNvSpPr>
                  <p:nvPr/>
                </p:nvSpPr>
                <p:spPr bwMode="auto">
                  <a:xfrm>
                    <a:off x="3792" y="2928"/>
                    <a:ext cx="768" cy="712"/>
                  </a:xfrm>
                  <a:custGeom>
                    <a:avLst/>
                    <a:gdLst/>
                    <a:ahLst/>
                    <a:cxnLst>
                      <a:cxn ang="0">
                        <a:pos x="0" y="464"/>
                      </a:cxn>
                      <a:cxn ang="0">
                        <a:pos x="192" y="32"/>
                      </a:cxn>
                      <a:cxn ang="0">
                        <a:pos x="384" y="272"/>
                      </a:cxn>
                      <a:cxn ang="0">
                        <a:pos x="672" y="416"/>
                      </a:cxn>
                      <a:cxn ang="0">
                        <a:pos x="864" y="704"/>
                      </a:cxn>
                      <a:cxn ang="0">
                        <a:pos x="1056" y="464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16" name="Freeform 24"/>
                  <p:cNvSpPr>
                    <a:spLocks/>
                  </p:cNvSpPr>
                  <p:nvPr/>
                </p:nvSpPr>
                <p:spPr bwMode="auto">
                  <a:xfrm>
                    <a:off x="4560" y="2912"/>
                    <a:ext cx="768" cy="712"/>
                  </a:xfrm>
                  <a:custGeom>
                    <a:avLst/>
                    <a:gdLst/>
                    <a:ahLst/>
                    <a:cxnLst>
                      <a:cxn ang="0">
                        <a:pos x="0" y="464"/>
                      </a:cxn>
                      <a:cxn ang="0">
                        <a:pos x="192" y="32"/>
                      </a:cxn>
                      <a:cxn ang="0">
                        <a:pos x="384" y="272"/>
                      </a:cxn>
                      <a:cxn ang="0">
                        <a:pos x="672" y="416"/>
                      </a:cxn>
                      <a:cxn ang="0">
                        <a:pos x="864" y="704"/>
                      </a:cxn>
                      <a:cxn ang="0">
                        <a:pos x="1056" y="464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17" name="Freeform 25"/>
                  <p:cNvSpPr>
                    <a:spLocks/>
                  </p:cNvSpPr>
                  <p:nvPr/>
                </p:nvSpPr>
                <p:spPr bwMode="auto">
                  <a:xfrm>
                    <a:off x="720" y="2936"/>
                    <a:ext cx="768" cy="712"/>
                  </a:xfrm>
                  <a:custGeom>
                    <a:avLst/>
                    <a:gdLst/>
                    <a:ahLst/>
                    <a:cxnLst>
                      <a:cxn ang="0">
                        <a:pos x="0" y="464"/>
                      </a:cxn>
                      <a:cxn ang="0">
                        <a:pos x="192" y="32"/>
                      </a:cxn>
                      <a:cxn ang="0">
                        <a:pos x="384" y="272"/>
                      </a:cxn>
                      <a:cxn ang="0">
                        <a:pos x="672" y="416"/>
                      </a:cxn>
                      <a:cxn ang="0">
                        <a:pos x="864" y="704"/>
                      </a:cxn>
                      <a:cxn ang="0">
                        <a:pos x="1056" y="464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18" name="Freeform 26"/>
                  <p:cNvSpPr>
                    <a:spLocks/>
                  </p:cNvSpPr>
                  <p:nvPr/>
                </p:nvSpPr>
                <p:spPr bwMode="auto">
                  <a:xfrm>
                    <a:off x="1488" y="2920"/>
                    <a:ext cx="768" cy="712"/>
                  </a:xfrm>
                  <a:custGeom>
                    <a:avLst/>
                    <a:gdLst/>
                    <a:ahLst/>
                    <a:cxnLst>
                      <a:cxn ang="0">
                        <a:pos x="0" y="464"/>
                      </a:cxn>
                      <a:cxn ang="0">
                        <a:pos x="192" y="32"/>
                      </a:cxn>
                      <a:cxn ang="0">
                        <a:pos x="384" y="272"/>
                      </a:cxn>
                      <a:cxn ang="0">
                        <a:pos x="672" y="416"/>
                      </a:cxn>
                      <a:cxn ang="0">
                        <a:pos x="864" y="704"/>
                      </a:cxn>
                      <a:cxn ang="0">
                        <a:pos x="1056" y="464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19" name="Freeform 27"/>
                  <p:cNvSpPr>
                    <a:spLocks/>
                  </p:cNvSpPr>
                  <p:nvPr/>
                </p:nvSpPr>
                <p:spPr bwMode="auto">
                  <a:xfrm>
                    <a:off x="2256" y="2904"/>
                    <a:ext cx="768" cy="712"/>
                  </a:xfrm>
                  <a:custGeom>
                    <a:avLst/>
                    <a:gdLst/>
                    <a:ahLst/>
                    <a:cxnLst>
                      <a:cxn ang="0">
                        <a:pos x="0" y="464"/>
                      </a:cxn>
                      <a:cxn ang="0">
                        <a:pos x="192" y="32"/>
                      </a:cxn>
                      <a:cxn ang="0">
                        <a:pos x="384" y="272"/>
                      </a:cxn>
                      <a:cxn ang="0">
                        <a:pos x="672" y="416"/>
                      </a:cxn>
                      <a:cxn ang="0">
                        <a:pos x="864" y="704"/>
                      </a:cxn>
                      <a:cxn ang="0">
                        <a:pos x="1056" y="464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>
              <a:off x="3792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4560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5328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2256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1488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>
              <a:off x="720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26" name="Text Box 34"/>
            <p:cNvSpPr txBox="1">
              <a:spLocks noChangeArrowheads="1"/>
            </p:cNvSpPr>
            <p:nvPr/>
          </p:nvSpPr>
          <p:spPr bwMode="auto">
            <a:xfrm>
              <a:off x="3696" y="345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8227" name="Text Box 35"/>
            <p:cNvSpPr txBox="1">
              <a:spLocks noChangeArrowheads="1"/>
            </p:cNvSpPr>
            <p:nvPr/>
          </p:nvSpPr>
          <p:spPr bwMode="auto">
            <a:xfrm>
              <a:off x="4416" y="3456"/>
              <a:ext cx="3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TW" b="0" i="1"/>
                <a:t>2T</a:t>
              </a:r>
            </a:p>
          </p:txBody>
        </p:sp>
        <p:sp>
          <p:nvSpPr>
            <p:cNvPr id="8228" name="Text Box 36"/>
            <p:cNvSpPr txBox="1">
              <a:spLocks noChangeArrowheads="1"/>
            </p:cNvSpPr>
            <p:nvPr/>
          </p:nvSpPr>
          <p:spPr bwMode="auto">
            <a:xfrm>
              <a:off x="5153" y="3456"/>
              <a:ext cx="3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TW" b="0" i="1"/>
                <a:t>3T</a:t>
              </a:r>
            </a:p>
          </p:txBody>
        </p:sp>
        <p:sp>
          <p:nvSpPr>
            <p:cNvPr id="8229" name="Text Box 37"/>
            <p:cNvSpPr txBox="1">
              <a:spLocks noChangeArrowheads="1"/>
            </p:cNvSpPr>
            <p:nvPr/>
          </p:nvSpPr>
          <p:spPr bwMode="auto">
            <a:xfrm>
              <a:off x="5351" y="3120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8230" name="Text Box 38"/>
            <p:cNvSpPr txBox="1">
              <a:spLocks noChangeArrowheads="1"/>
            </p:cNvSpPr>
            <p:nvPr/>
          </p:nvSpPr>
          <p:spPr bwMode="auto">
            <a:xfrm>
              <a:off x="2640" y="2688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/>
              <a:t>Two Forms for Fourier Series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514600" y="2362200"/>
          <a:ext cx="6019800" cy="990600"/>
        </p:xfrm>
        <a:graphic>
          <a:graphicData uri="http://schemas.openxmlformats.org/presentationml/2006/ole">
            <p:oleObj spid="_x0000_s9220" name="Equation" r:id="rId3" imgW="2616120" imgH="431640" progId="Equation.3">
              <p:embed/>
            </p:oleObj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85800" y="2308225"/>
            <a:ext cx="16843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 b="0"/>
              <a:t>Sinusoidal</a:t>
            </a:r>
          </a:p>
          <a:p>
            <a:pPr algn="ctr"/>
            <a:r>
              <a:rPr lang="en-US" altLang="zh-TW" sz="2800" b="0"/>
              <a:t>Form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62000" y="5530850"/>
            <a:ext cx="1485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2800" b="0"/>
              <a:t>Complex</a:t>
            </a:r>
          </a:p>
          <a:p>
            <a:pPr algn="ctr"/>
            <a:r>
              <a:rPr lang="en-US" altLang="zh-TW" sz="2800" b="0"/>
              <a:t>Form: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514600" y="5535613"/>
          <a:ext cx="2382838" cy="941387"/>
        </p:xfrm>
        <a:graphic>
          <a:graphicData uri="http://schemas.openxmlformats.org/presentationml/2006/ole">
            <p:oleObj spid="_x0000_s9223" name="Equation" r:id="rId4" imgW="1091880" imgH="43164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5257800" y="5581650"/>
          <a:ext cx="3241675" cy="857250"/>
        </p:xfrm>
        <a:graphic>
          <a:graphicData uri="http://schemas.openxmlformats.org/presentationml/2006/ole">
            <p:oleObj spid="_x0000_s9224" name="Equation" r:id="rId5" imgW="1485720" imgH="39348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2443163" y="3981450"/>
          <a:ext cx="2357437" cy="819150"/>
        </p:xfrm>
        <a:graphic>
          <a:graphicData uri="http://schemas.openxmlformats.org/presentationml/2006/ole">
            <p:oleObj spid="_x0000_s9225" name="Equation" r:id="rId6" imgW="1130040" imgH="393480" progId="Equation.3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5105400" y="3505200"/>
          <a:ext cx="3446463" cy="819150"/>
        </p:xfrm>
        <a:graphic>
          <a:graphicData uri="http://schemas.openxmlformats.org/presentationml/2006/ole">
            <p:oleObj spid="_x0000_s9226" name="Equation" r:id="rId7" imgW="1650960" imgH="393480" progId="Equation.3">
              <p:embed/>
            </p:oleObj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5138738" y="4419600"/>
          <a:ext cx="3395662" cy="819150"/>
        </p:xfrm>
        <a:graphic>
          <a:graphicData uri="http://schemas.openxmlformats.org/presentationml/2006/ole">
            <p:oleObj spid="_x0000_s9227" name="Equation" r:id="rId8" imgW="1625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utoUpdateAnimBg="0"/>
      <p:bldP spid="922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How to Deal with Aperiodic Signal?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685800" y="2362200"/>
            <a:ext cx="8077200" cy="2438400"/>
            <a:chOff x="528" y="2400"/>
            <a:chExt cx="5088" cy="1536"/>
          </a:xfrm>
        </p:grpSpPr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528" y="2400"/>
              <a:ext cx="5088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altLang="zh-TW" b="0"/>
                <a:t>A Periodic Signal</a:t>
              </a:r>
            </a:p>
            <a:p>
              <a:endParaRPr lang="en-US" altLang="zh-TW" b="0"/>
            </a:p>
            <a:p>
              <a:endParaRPr lang="en-US" altLang="zh-TW" b="0"/>
            </a:p>
            <a:p>
              <a:endParaRPr lang="en-US" altLang="zh-TW" b="0"/>
            </a:p>
            <a:p>
              <a:endParaRPr lang="en-US" altLang="zh-TW" b="0"/>
            </a:p>
            <a:p>
              <a:endParaRPr lang="en-US" altLang="zh-TW" b="0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528" y="3408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V="1">
              <a:off x="3024" y="268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3024" y="2944"/>
              <a:ext cx="768" cy="712"/>
            </a:xfrm>
            <a:custGeom>
              <a:avLst/>
              <a:gdLst/>
              <a:ahLst/>
              <a:cxnLst>
                <a:cxn ang="0">
                  <a:pos x="0" y="464"/>
                </a:cxn>
                <a:cxn ang="0">
                  <a:pos x="192" y="32"/>
                </a:cxn>
                <a:cxn ang="0">
                  <a:pos x="384" y="272"/>
                </a:cxn>
                <a:cxn ang="0">
                  <a:pos x="672" y="416"/>
                </a:cxn>
                <a:cxn ang="0">
                  <a:pos x="864" y="704"/>
                </a:cxn>
                <a:cxn ang="0">
                  <a:pos x="1056" y="464"/>
                </a:cxn>
              </a:cxnLst>
              <a:rect l="0" t="0" r="r" b="b"/>
              <a:pathLst>
                <a:path w="1056" h="712">
                  <a:moveTo>
                    <a:pt x="0" y="464"/>
                  </a:moveTo>
                  <a:cubicBezTo>
                    <a:pt x="64" y="264"/>
                    <a:pt x="128" y="64"/>
                    <a:pt x="192" y="32"/>
                  </a:cubicBezTo>
                  <a:cubicBezTo>
                    <a:pt x="256" y="0"/>
                    <a:pt x="304" y="208"/>
                    <a:pt x="384" y="272"/>
                  </a:cubicBezTo>
                  <a:cubicBezTo>
                    <a:pt x="464" y="336"/>
                    <a:pt x="592" y="344"/>
                    <a:pt x="672" y="416"/>
                  </a:cubicBezTo>
                  <a:cubicBezTo>
                    <a:pt x="752" y="488"/>
                    <a:pt x="800" y="696"/>
                    <a:pt x="864" y="704"/>
                  </a:cubicBezTo>
                  <a:cubicBezTo>
                    <a:pt x="928" y="712"/>
                    <a:pt x="992" y="588"/>
                    <a:pt x="1056" y="464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auto">
            <a:xfrm>
              <a:off x="4560" y="2912"/>
              <a:ext cx="768" cy="712"/>
            </a:xfrm>
            <a:custGeom>
              <a:avLst/>
              <a:gdLst/>
              <a:ahLst/>
              <a:cxnLst>
                <a:cxn ang="0">
                  <a:pos x="0" y="464"/>
                </a:cxn>
                <a:cxn ang="0">
                  <a:pos x="192" y="32"/>
                </a:cxn>
                <a:cxn ang="0">
                  <a:pos x="384" y="272"/>
                </a:cxn>
                <a:cxn ang="0">
                  <a:pos x="672" y="416"/>
                </a:cxn>
                <a:cxn ang="0">
                  <a:pos x="864" y="704"/>
                </a:cxn>
                <a:cxn ang="0">
                  <a:pos x="1056" y="464"/>
                </a:cxn>
              </a:cxnLst>
              <a:rect l="0" t="0" r="r" b="b"/>
              <a:pathLst>
                <a:path w="1056" h="712">
                  <a:moveTo>
                    <a:pt x="0" y="464"/>
                  </a:moveTo>
                  <a:cubicBezTo>
                    <a:pt x="64" y="264"/>
                    <a:pt x="128" y="64"/>
                    <a:pt x="192" y="32"/>
                  </a:cubicBezTo>
                  <a:cubicBezTo>
                    <a:pt x="256" y="0"/>
                    <a:pt x="304" y="208"/>
                    <a:pt x="384" y="272"/>
                  </a:cubicBezTo>
                  <a:cubicBezTo>
                    <a:pt x="464" y="336"/>
                    <a:pt x="592" y="344"/>
                    <a:pt x="672" y="416"/>
                  </a:cubicBezTo>
                  <a:cubicBezTo>
                    <a:pt x="752" y="488"/>
                    <a:pt x="800" y="696"/>
                    <a:pt x="864" y="704"/>
                  </a:cubicBezTo>
                  <a:cubicBezTo>
                    <a:pt x="928" y="712"/>
                    <a:pt x="992" y="588"/>
                    <a:pt x="1056" y="464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auto">
            <a:xfrm>
              <a:off x="1488" y="2920"/>
              <a:ext cx="768" cy="712"/>
            </a:xfrm>
            <a:custGeom>
              <a:avLst/>
              <a:gdLst/>
              <a:ahLst/>
              <a:cxnLst>
                <a:cxn ang="0">
                  <a:pos x="0" y="464"/>
                </a:cxn>
                <a:cxn ang="0">
                  <a:pos x="192" y="32"/>
                </a:cxn>
                <a:cxn ang="0">
                  <a:pos x="384" y="272"/>
                </a:cxn>
                <a:cxn ang="0">
                  <a:pos x="672" y="416"/>
                </a:cxn>
                <a:cxn ang="0">
                  <a:pos x="864" y="704"/>
                </a:cxn>
                <a:cxn ang="0">
                  <a:pos x="1056" y="464"/>
                </a:cxn>
              </a:cxnLst>
              <a:rect l="0" t="0" r="r" b="b"/>
              <a:pathLst>
                <a:path w="1056" h="712">
                  <a:moveTo>
                    <a:pt x="0" y="464"/>
                  </a:moveTo>
                  <a:cubicBezTo>
                    <a:pt x="64" y="264"/>
                    <a:pt x="128" y="64"/>
                    <a:pt x="192" y="32"/>
                  </a:cubicBezTo>
                  <a:cubicBezTo>
                    <a:pt x="256" y="0"/>
                    <a:pt x="304" y="208"/>
                    <a:pt x="384" y="272"/>
                  </a:cubicBezTo>
                  <a:cubicBezTo>
                    <a:pt x="464" y="336"/>
                    <a:pt x="592" y="344"/>
                    <a:pt x="672" y="416"/>
                  </a:cubicBezTo>
                  <a:cubicBezTo>
                    <a:pt x="752" y="488"/>
                    <a:pt x="800" y="696"/>
                    <a:pt x="864" y="704"/>
                  </a:cubicBezTo>
                  <a:cubicBezTo>
                    <a:pt x="928" y="712"/>
                    <a:pt x="992" y="588"/>
                    <a:pt x="1056" y="464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4560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5328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1488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4433" y="345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5351" y="3120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640" y="2688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</a:p>
          </p:txBody>
        </p:sp>
      </p:grp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700213" y="5334000"/>
            <a:ext cx="55387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400" b="0"/>
              <a:t>If </a:t>
            </a:r>
            <a:r>
              <a:rPr lang="en-US" altLang="zh-TW" sz="4400" b="0" i="1"/>
              <a:t>T</a:t>
            </a:r>
            <a:r>
              <a:rPr lang="en-US" altLang="zh-TW" sz="4400" b="0">
                <a:sym typeface="Symbol" pitchFamily="18" charset="2"/>
              </a:rPr>
              <a:t>, what happens?</a:t>
            </a:r>
            <a:endParaRPr lang="en-US" altLang="zh-TW" sz="44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Continuous-Time Fourier Transform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89400" cy="1822450"/>
          </a:xfrm>
          <a:noFill/>
          <a:ln/>
        </p:spPr>
        <p:txBody>
          <a:bodyPr/>
          <a:lstStyle/>
          <a:p>
            <a:r>
              <a:rPr lang="en-US" altLang="zh-TW" sz="4000">
                <a:ea typeface="標楷體" pitchFamily="65" charset="-120"/>
              </a:rPr>
              <a:t>Fourier Integral</a:t>
            </a:r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792163" y="2286000"/>
          <a:ext cx="2093912" cy="798513"/>
        </p:xfrm>
        <a:graphic>
          <a:graphicData uri="http://schemas.openxmlformats.org/presentationml/2006/ole">
            <p:oleObj spid="_x0000_s12290" name="Equation" r:id="rId3" imgW="1130040" imgH="431640" progId="Equation.3">
              <p:embed/>
            </p:oleObj>
          </a:graphicData>
        </a:graphic>
      </p:graphicFrame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Fourier Integral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447800" y="3200400"/>
          <a:ext cx="3860800" cy="798513"/>
        </p:xfrm>
        <a:graphic>
          <a:graphicData uri="http://schemas.openxmlformats.org/presentationml/2006/ole">
            <p:oleObj spid="_x0000_s12292" name="Equation" r:id="rId4" imgW="2082600" imgH="431640" progId="Equation.3">
              <p:embed/>
            </p:oleObj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4073525" y="2209800"/>
          <a:ext cx="3325813" cy="857250"/>
        </p:xfrm>
        <a:graphic>
          <a:graphicData uri="http://schemas.openxmlformats.org/presentationml/2006/ole">
            <p:oleObj spid="_x0000_s12297" name="Equation" r:id="rId5" imgW="1523880" imgH="393480" progId="Equation.3">
              <p:embed/>
            </p:oleObj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6073775" y="3157538"/>
          <a:ext cx="1012825" cy="728662"/>
        </p:xfrm>
        <a:graphic>
          <a:graphicData uri="http://schemas.openxmlformats.org/presentationml/2006/ole">
            <p:oleObj spid="_x0000_s12299" name="Equation" r:id="rId6" imgW="545760" imgH="393480" progId="Equation.3">
              <p:embed/>
            </p:oleObj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7820025" y="3157538"/>
          <a:ext cx="942975" cy="728662"/>
        </p:xfrm>
        <a:graphic>
          <a:graphicData uri="http://schemas.openxmlformats.org/presentationml/2006/ole">
            <p:oleObj spid="_x0000_s12300" name="Equation" r:id="rId7" imgW="507960" imgH="393480" progId="Equation.3">
              <p:embed/>
            </p:oleObj>
          </a:graphicData>
        </a:graphic>
      </p:graphicFrame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7239000" y="338613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1454150" y="4191000"/>
          <a:ext cx="4260850" cy="798513"/>
        </p:xfrm>
        <a:graphic>
          <a:graphicData uri="http://schemas.openxmlformats.org/presentationml/2006/ole">
            <p:oleObj spid="_x0000_s12302" name="Equation" r:id="rId8" imgW="2298600" imgH="431640" progId="Equation.3">
              <p:embed/>
            </p:oleObj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116638" y="4740275"/>
            <a:ext cx="58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/>
              <a:t>Let</a:t>
            </a:r>
          </a:p>
        </p:txBody>
      </p:sp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6710363" y="4622800"/>
          <a:ext cx="1671637" cy="728663"/>
        </p:xfrm>
        <a:graphic>
          <a:graphicData uri="http://schemas.openxmlformats.org/presentationml/2006/ole">
            <p:oleObj spid="_x0000_s12304" name="Equation" r:id="rId9" imgW="901440" imgH="393480" progId="Equation.3">
              <p:embed/>
            </p:oleObj>
          </a:graphicData>
        </a:graphic>
      </p:graphicFrame>
      <p:graphicFrame>
        <p:nvGraphicFramePr>
          <p:cNvPr id="12306" name="Object 18"/>
          <p:cNvGraphicFramePr>
            <a:graphicFrameLocks noChangeAspect="1"/>
          </p:cNvGraphicFramePr>
          <p:nvPr/>
        </p:nvGraphicFramePr>
        <p:xfrm>
          <a:off x="6202363" y="5791200"/>
          <a:ext cx="2636837" cy="330200"/>
        </p:xfrm>
        <a:graphic>
          <a:graphicData uri="http://schemas.openxmlformats.org/presentationml/2006/ole">
            <p:oleObj spid="_x0000_s12306" name="Equation" r:id="rId10" imgW="1422360" imgH="177480" progId="Equation.3">
              <p:embed/>
            </p:oleObj>
          </a:graphicData>
        </a:graphic>
      </p:graphicFrame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1501775" y="5105400"/>
          <a:ext cx="4306888" cy="798513"/>
        </p:xfrm>
        <a:graphic>
          <a:graphicData uri="http://schemas.openxmlformats.org/presentationml/2006/ole">
            <p:oleObj spid="_x0000_s12307" name="Equation" r:id="rId11" imgW="2323800" imgH="431640" progId="Equation.3">
              <p:embed/>
            </p:oleObj>
          </a:graphicData>
        </a:graphic>
      </p:graphicFrame>
      <p:graphicFrame>
        <p:nvGraphicFramePr>
          <p:cNvPr id="12308" name="Object 20"/>
          <p:cNvGraphicFramePr>
            <a:graphicFrameLocks noChangeAspect="1"/>
          </p:cNvGraphicFramePr>
          <p:nvPr/>
        </p:nvGraphicFramePr>
        <p:xfrm>
          <a:off x="1524000" y="6019800"/>
          <a:ext cx="3741738" cy="728663"/>
        </p:xfrm>
        <a:graphic>
          <a:graphicData uri="http://schemas.openxmlformats.org/presentationml/2006/ole">
            <p:oleObj spid="_x0000_s12308" name="Equation" r:id="rId12" imgW="2019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animBg="1"/>
      <p:bldP spid="12303" grpId="0" autoUpdateAnimBg="0"/>
    </p:bldLst>
  </p:timing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Designs\Capsules.pot</Template>
  <TotalTime>10643</TotalTime>
  <Words>215</Words>
  <Application>Microsoft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Times New Roman</vt:lpstr>
      <vt:lpstr>新細明體</vt:lpstr>
      <vt:lpstr>Arial</vt:lpstr>
      <vt:lpstr>Wingdings</vt:lpstr>
      <vt:lpstr>標楷體</vt:lpstr>
      <vt:lpstr>Symbol</vt:lpstr>
      <vt:lpstr>Monotype Corsiva</vt:lpstr>
      <vt:lpstr>Capsules</vt:lpstr>
      <vt:lpstr>Microsoft 方程式編輯器 3.0</vt:lpstr>
      <vt:lpstr>Continuous-Time Fourier Transform</vt:lpstr>
      <vt:lpstr>Content</vt:lpstr>
      <vt:lpstr>Continuous-Time Fourier Transform</vt:lpstr>
      <vt:lpstr>The Topic</vt:lpstr>
      <vt:lpstr>Review of Fourier Series</vt:lpstr>
      <vt:lpstr>Two Forms for Fourier Series</vt:lpstr>
      <vt:lpstr>How to Deal with Aperiodic Signal?</vt:lpstr>
      <vt:lpstr>Continuous-Time Fourier Transform</vt:lpstr>
      <vt:lpstr>Fourier Integral</vt:lpstr>
      <vt:lpstr>Fourier Integral</vt:lpstr>
      <vt:lpstr>Fourier Series vs. Fourier Integral</vt:lpstr>
      <vt:lpstr>Continuous-Time Fourier Transform</vt:lpstr>
      <vt:lpstr>Fourier Transform Pair</vt:lpstr>
      <vt:lpstr>Existence of the Fourier Transform</vt:lpstr>
      <vt:lpstr>Continuous Spectra</vt:lpstr>
      <vt:lpstr>Example</vt:lpstr>
      <vt:lpstr>Example</vt:lpstr>
      <vt:lpstr>Example</vt:lpstr>
      <vt:lpstr>Example</vt:lpstr>
    </vt:vector>
  </TitlesOfParts>
  <Company>TTU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Continuous-Time Fourier Transform</dc:title>
  <dc:creator>Administrator</dc:creator>
  <cp:lastModifiedBy>UDK</cp:lastModifiedBy>
  <cp:revision>183</cp:revision>
  <dcterms:created xsi:type="dcterms:W3CDTF">2001-01-05T02:50:20Z</dcterms:created>
  <dcterms:modified xsi:type="dcterms:W3CDTF">2018-09-20T06:42:22Z</dcterms:modified>
</cp:coreProperties>
</file>